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97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06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8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44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31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6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92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15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86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25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27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C6DBB-426B-4F6A-A236-90EC893673FC}" type="datetimeFigureOut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24/12/2022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D21E8-A2AB-412F-997E-1BDB9800295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13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-1841124"/>
            <a:ext cx="7447702" cy="105306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3D5EE6-53B5-78A7-B740-D0561483B43B}"/>
              </a:ext>
            </a:extLst>
          </p:cNvPr>
          <p:cNvSpPr txBox="1"/>
          <p:nvPr/>
        </p:nvSpPr>
        <p:spPr>
          <a:xfrm>
            <a:off x="2761673" y="2399392"/>
            <a:ext cx="76015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4400" b="1" dirty="0"/>
              <a:t>	</a:t>
            </a:r>
            <a:r>
              <a:rPr lang="it-IT" sz="4400" b="1" dirty="0" err="1"/>
              <a:t>Kubernetes</a:t>
            </a:r>
            <a:r>
              <a:rPr lang="it-IT" sz="4400" b="1" dirty="0"/>
              <a:t> Administration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«More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orchestration</a:t>
            </a:r>
            <a:r>
              <a:rPr lang="it-IT" dirty="0"/>
              <a:t>»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633A189-F88C-070A-41B7-DCA24B84E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1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80"/>
    </mc:Choice>
    <mc:Fallback xmlns="">
      <p:transition spd="slow" advTm="5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-1841124"/>
            <a:ext cx="7447702" cy="105306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3D5EE6-53B5-78A7-B740-D0561483B43B}"/>
              </a:ext>
            </a:extLst>
          </p:cNvPr>
          <p:cNvSpPr txBox="1"/>
          <p:nvPr/>
        </p:nvSpPr>
        <p:spPr>
          <a:xfrm>
            <a:off x="2365797" y="118010"/>
            <a:ext cx="76015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3600" b="1" dirty="0"/>
              <a:t>Obiettivi del corso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it-IT" sz="1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15B993-5E6D-5D2C-3AAA-FC673A91DD7D}"/>
              </a:ext>
            </a:extLst>
          </p:cNvPr>
          <p:cNvSpPr txBox="1"/>
          <p:nvPr/>
        </p:nvSpPr>
        <p:spPr>
          <a:xfrm>
            <a:off x="651301" y="1694657"/>
            <a:ext cx="345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1800" b="1" dirty="0"/>
              <a:t>Introduzione a </a:t>
            </a:r>
            <a:r>
              <a:rPr lang="it-IT" sz="1800" b="1" dirty="0" err="1"/>
              <a:t>Kubernetes</a:t>
            </a:r>
            <a:endParaRPr lang="it-IT" sz="1800" b="1" dirty="0"/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Storia, concetti base e scenari</a:t>
            </a:r>
            <a:endParaRPr lang="it-IT" sz="18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896320-9948-3FC5-C113-D5487EA2C514}"/>
              </a:ext>
            </a:extLst>
          </p:cNvPr>
          <p:cNvSpPr txBox="1"/>
          <p:nvPr/>
        </p:nvSpPr>
        <p:spPr>
          <a:xfrm>
            <a:off x="651301" y="4701678"/>
            <a:ext cx="3597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/>
              <a:t>2.  Preparazione ambiente di lavoro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Installazione e configurazione ambiente locale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B0465D-11E9-ADDD-0F69-7271C940979D}"/>
              </a:ext>
            </a:extLst>
          </p:cNvPr>
          <p:cNvSpPr txBox="1"/>
          <p:nvPr/>
        </p:nvSpPr>
        <p:spPr>
          <a:xfrm>
            <a:off x="7837056" y="1694658"/>
            <a:ext cx="345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/>
              <a:t>4.  Sviluppo POD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Concetti di </a:t>
            </a:r>
            <a:r>
              <a:rPr lang="it-IT" dirty="0" err="1"/>
              <a:t>deploying</a:t>
            </a:r>
            <a:r>
              <a:rPr lang="it-IT" dirty="0"/>
              <a:t> e scheduling</a:t>
            </a:r>
            <a:endParaRPr lang="it-IT" sz="18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7082D2-1797-B602-1CA3-C26C878E6B86}"/>
              </a:ext>
            </a:extLst>
          </p:cNvPr>
          <p:cNvSpPr txBox="1"/>
          <p:nvPr/>
        </p:nvSpPr>
        <p:spPr>
          <a:xfrm>
            <a:off x="4362448" y="3101034"/>
            <a:ext cx="345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/>
              <a:t>3.  Installazione </a:t>
            </a:r>
            <a:r>
              <a:rPr lang="it-IT" sz="1800" b="1" dirty="0" err="1"/>
              <a:t>Kubernetes</a:t>
            </a:r>
            <a:endParaRPr lang="it-IT" sz="1800" b="1" dirty="0"/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Configurazioni base e architettura</a:t>
            </a:r>
            <a:endParaRPr lang="it-IT" sz="1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F587A6-C363-B70E-FA86-C921CD144B08}"/>
              </a:ext>
            </a:extLst>
          </p:cNvPr>
          <p:cNvSpPr txBox="1"/>
          <p:nvPr/>
        </p:nvSpPr>
        <p:spPr>
          <a:xfrm>
            <a:off x="7989456" y="4854078"/>
            <a:ext cx="3454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/>
              <a:t>5.  Concetti avanzati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1800" dirty="0"/>
              <a:t>Scalabilità, networking e configurazioni extra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C07D223-ECAD-7174-458A-F5E1C86AB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89"/>
    </mc:Choice>
    <mc:Fallback xmlns="">
      <p:transition spd="slow" advTm="13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-1841124"/>
            <a:ext cx="7447702" cy="105306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3D5EE6-53B5-78A7-B740-D0561483B43B}"/>
              </a:ext>
            </a:extLst>
          </p:cNvPr>
          <p:cNvSpPr txBox="1"/>
          <p:nvPr/>
        </p:nvSpPr>
        <p:spPr>
          <a:xfrm>
            <a:off x="2365797" y="118010"/>
            <a:ext cx="7601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 err="1"/>
              <a:t>Kubernetes</a:t>
            </a:r>
            <a:endParaRPr lang="it-IT" sz="2000" b="1" dirty="0"/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/>
              <a:t>Introduzione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it-IT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7082D2-1797-B602-1CA3-C26C878E6B86}"/>
              </a:ext>
            </a:extLst>
          </p:cNvPr>
          <p:cNvSpPr txBox="1"/>
          <p:nvPr/>
        </p:nvSpPr>
        <p:spPr>
          <a:xfrm>
            <a:off x="1074295" y="1558562"/>
            <a:ext cx="613781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Strumento di orchestrazione e gestione di cluster di container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Sviluppato dal team Google e scritto in Go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Attualmente manutenuto dalla Cloud Native Computing Foundation 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Nato ufficialmente nel 2014 come prodotto open source di Borg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Il 7 Giugno la prima release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Il 7 Luglio Microsoft, IBM,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RedHat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Docker partecipano alla community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Kubernetes</a:t>
            </a:r>
            <a:endParaRPr lang="it-IT" b="0" dirty="0">
              <a:effectLst/>
            </a:endParaRPr>
          </a:p>
          <a:p>
            <a:br>
              <a:rPr lang="it-IT" dirty="0"/>
            </a:br>
            <a:endParaRPr lang="it-IT" sz="18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C07D223-ECAD-7174-458A-F5E1C86AB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F10E4F-BD2D-636C-E1D4-29770D26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932" y="1041340"/>
            <a:ext cx="43529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79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89"/>
    </mc:Choice>
    <mc:Fallback xmlns="">
      <p:transition spd="slow" advTm="13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-1841124"/>
            <a:ext cx="7447702" cy="105306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3D5EE6-53B5-78A7-B740-D0561483B43B}"/>
              </a:ext>
            </a:extLst>
          </p:cNvPr>
          <p:cNvSpPr txBox="1"/>
          <p:nvPr/>
        </p:nvSpPr>
        <p:spPr>
          <a:xfrm>
            <a:off x="2365797" y="118010"/>
            <a:ext cx="7601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 err="1"/>
              <a:t>Kubernetes</a:t>
            </a:r>
            <a:endParaRPr lang="it-IT" sz="2000" b="1" dirty="0"/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/>
              <a:t>Introduzione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it-IT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7082D2-1797-B602-1CA3-C26C878E6B86}"/>
              </a:ext>
            </a:extLst>
          </p:cNvPr>
          <p:cNvSpPr txBox="1"/>
          <p:nvPr/>
        </p:nvSpPr>
        <p:spPr>
          <a:xfrm>
            <a:off x="1074295" y="1558562"/>
            <a:ext cx="61378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Molto simile a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Kubernets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 con alcuni limiti</a:t>
            </a:r>
            <a:endParaRPr lang="it-IT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br>
              <a:rPr lang="it-IT" b="0" dirty="0">
                <a:effectLst/>
              </a:rPr>
            </a:br>
            <a:r>
              <a:rPr lang="it-IT" b="0" dirty="0">
                <a:effectLst/>
              </a:rPr>
              <a:t>-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Limiti sulla fault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tolerance</a:t>
            </a: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Community meno vasta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Scalabilità manuale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 i pregi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Facilità di installazione e di utilizzo</a:t>
            </a:r>
            <a:endParaRPr lang="it-IT" b="0" dirty="0">
              <a:effectLst/>
            </a:endParaRPr>
          </a:p>
          <a:p>
            <a:br>
              <a:rPr lang="it-IT" dirty="0"/>
            </a:br>
            <a:endParaRPr lang="it-IT" sz="18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C07D223-ECAD-7174-458A-F5E1C86AB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A24255E-5D95-4C16-D77C-BB730EC43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027" y="1697178"/>
            <a:ext cx="3420346" cy="173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89"/>
    </mc:Choice>
    <mc:Fallback xmlns="">
      <p:transition spd="slow" advTm="13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-1841124"/>
            <a:ext cx="7447702" cy="105306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3D5EE6-53B5-78A7-B740-D0561483B43B}"/>
              </a:ext>
            </a:extLst>
          </p:cNvPr>
          <p:cNvSpPr txBox="1"/>
          <p:nvPr/>
        </p:nvSpPr>
        <p:spPr>
          <a:xfrm>
            <a:off x="2365797" y="118010"/>
            <a:ext cx="7601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 err="1"/>
              <a:t>Kubernetes</a:t>
            </a:r>
            <a:endParaRPr lang="it-IT" sz="2000" b="1" dirty="0"/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/>
              <a:t>Introduzione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it-IT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7082D2-1797-B602-1CA3-C26C878E6B86}"/>
              </a:ext>
            </a:extLst>
          </p:cNvPr>
          <p:cNvSpPr txBox="1"/>
          <p:nvPr/>
        </p:nvSpPr>
        <p:spPr>
          <a:xfrm>
            <a:off x="569470" y="901337"/>
            <a:ext cx="613781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L’ecosistema di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Kubernetes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basa sul pattern «orchestrator»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Nodi master e worker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Controllo del carico di lavoro e del traffico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Control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consiste nel controllo dei container del cluster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br>
              <a:rPr lang="it-IT" b="0" dirty="0"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consiste nel controllo del carico di lavoro del cluster</a:t>
            </a:r>
            <a:endParaRPr lang="it-IT" b="0" dirty="0">
              <a:effectLst/>
            </a:endParaRPr>
          </a:p>
          <a:p>
            <a:br>
              <a:rPr lang="it-IT" b="0" dirty="0">
                <a:effectLst/>
              </a:rPr>
            </a:br>
            <a:br>
              <a:rPr lang="it-IT" b="0" dirty="0">
                <a:effectLst/>
              </a:rPr>
            </a:br>
            <a:endParaRPr lang="it-IT" sz="18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C07D223-ECAD-7174-458A-F5E1C86AB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B79475B-E402-38DF-BD21-47246D10C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529" y="1629297"/>
            <a:ext cx="4990254" cy="249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95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89"/>
    </mc:Choice>
    <mc:Fallback xmlns="">
      <p:transition spd="slow" advTm="13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-1841124"/>
            <a:ext cx="7447702" cy="105306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3D5EE6-53B5-78A7-B740-D0561483B43B}"/>
              </a:ext>
            </a:extLst>
          </p:cNvPr>
          <p:cNvSpPr txBox="1"/>
          <p:nvPr/>
        </p:nvSpPr>
        <p:spPr>
          <a:xfrm>
            <a:off x="2365797" y="118010"/>
            <a:ext cx="7601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 err="1"/>
              <a:t>Kubernetes</a:t>
            </a:r>
            <a:endParaRPr lang="it-IT" sz="2000" b="1" dirty="0"/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/>
              <a:t>Introduzione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it-IT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7082D2-1797-B602-1CA3-C26C878E6B86}"/>
              </a:ext>
            </a:extLst>
          </p:cNvPr>
          <p:cNvSpPr txBox="1"/>
          <p:nvPr/>
        </p:nvSpPr>
        <p:spPr>
          <a:xfrm>
            <a:off x="569470" y="901337"/>
            <a:ext cx="6137811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Cosa permette di fare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br>
              <a:rPr lang="it-IT" b="0" dirty="0">
                <a:effectLst/>
              </a:rPr>
            </a:br>
            <a:r>
              <a:rPr lang="it-IT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Service </a:t>
            </a:r>
            <a:r>
              <a:rPr lang="it-IT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discovery</a:t>
            </a:r>
            <a:r>
              <a:rPr lang="it-IT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load </a:t>
            </a:r>
            <a:r>
              <a:rPr lang="it-IT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balancer</a:t>
            </a:r>
            <a:r>
              <a:rPr lang="it-IT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dns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resolution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 i container e </a:t>
            </a:r>
            <a:r>
              <a:rPr lang="it-IT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ripartizionamento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del traffico</a:t>
            </a:r>
            <a:endParaRPr lang="it-I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sz="1400" b="0" dirty="0">
                <a:effectLst/>
              </a:rPr>
            </a:br>
            <a:r>
              <a:rPr lang="it-IT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Storage </a:t>
            </a:r>
            <a:r>
              <a:rPr lang="it-IT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orchestration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permette l’astrazione del disco e della rete in modo da montare uno storage locale o remoto</a:t>
            </a:r>
            <a:endParaRPr lang="it-I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sz="1400" b="0" dirty="0">
                <a:effectLst/>
              </a:rPr>
            </a:br>
            <a:r>
              <a:rPr lang="it-IT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Scalabilità automatica: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tramite le API si può impostare un “</a:t>
            </a:r>
            <a:r>
              <a:rPr lang="it-IT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desidered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state” a cui il cluster deve puntare</a:t>
            </a:r>
            <a:endParaRPr lang="it-I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sz="1400" b="0" dirty="0">
                <a:effectLst/>
              </a:rPr>
            </a:br>
            <a:r>
              <a:rPr lang="it-IT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Ottimizzazione delle risorse: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tramite le API è possibile gestire quante risorse allocare sui nodi e i container in modo da rendere il cluster performante</a:t>
            </a:r>
            <a:endParaRPr lang="it-I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sz="1400" b="0" dirty="0">
                <a:effectLst/>
              </a:rPr>
            </a:br>
            <a:br>
              <a:rPr lang="it-IT" sz="1400" b="0" dirty="0">
                <a:effectLst/>
              </a:rPr>
            </a:br>
            <a:r>
              <a:rPr lang="it-IT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Gestione </a:t>
            </a:r>
            <a:r>
              <a:rPr lang="it-IT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fail</a:t>
            </a:r>
            <a:r>
              <a:rPr lang="it-IT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 un container fallisce il cluster lo rimpiazza in modo da raggiungere nuovamente il </a:t>
            </a:r>
            <a:r>
              <a:rPr lang="it-IT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desidered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state</a:t>
            </a:r>
            <a:endParaRPr lang="it-I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sz="1400" b="0" dirty="0">
                <a:effectLst/>
              </a:rPr>
            </a:br>
            <a:br>
              <a:rPr lang="it-IT" sz="1400" b="0" dirty="0">
                <a:effectLst/>
              </a:rPr>
            </a:br>
            <a:r>
              <a:rPr lang="it-IT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Sicurezza: </a:t>
            </a:r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K8s gestisce in maniera sicura eventuali chiavi di sicurezza, password e chiavi per </a:t>
            </a:r>
            <a:r>
              <a:rPr lang="it-IT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Oauth</a:t>
            </a:r>
            <a:endParaRPr lang="it-IT" sz="1400" b="0" dirty="0">
              <a:effectLst/>
            </a:endParaRPr>
          </a:p>
          <a:p>
            <a:br>
              <a:rPr lang="it-IT" sz="1400" dirty="0"/>
            </a:br>
            <a:endParaRPr lang="it-IT" sz="14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C07D223-ECAD-7174-458A-F5E1C86AB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B79475B-E402-38DF-BD21-47246D10C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529" y="1629297"/>
            <a:ext cx="4990254" cy="249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89"/>
    </mc:Choice>
    <mc:Fallback xmlns="">
      <p:transition spd="slow" advTm="13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-1841124"/>
            <a:ext cx="7447702" cy="105306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3D5EE6-53B5-78A7-B740-D0561483B43B}"/>
              </a:ext>
            </a:extLst>
          </p:cNvPr>
          <p:cNvSpPr txBox="1"/>
          <p:nvPr/>
        </p:nvSpPr>
        <p:spPr>
          <a:xfrm>
            <a:off x="2365797" y="118010"/>
            <a:ext cx="7601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 err="1"/>
              <a:t>Kubernetes</a:t>
            </a:r>
            <a:endParaRPr lang="it-IT" sz="2000" b="1" dirty="0"/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/>
              <a:t>Introduzione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it-IT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7082D2-1797-B602-1CA3-C26C878E6B86}"/>
              </a:ext>
            </a:extLst>
          </p:cNvPr>
          <p:cNvSpPr txBox="1"/>
          <p:nvPr/>
        </p:nvSpPr>
        <p:spPr>
          <a:xfrm>
            <a:off x="569470" y="901337"/>
            <a:ext cx="613781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Cosa NON permette di fare</a:t>
            </a:r>
            <a:endParaRPr lang="it-I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it-IT" b="0" dirty="0">
                <a:effectLst/>
              </a:rPr>
            </a:br>
            <a:br>
              <a:rPr lang="it-IT" b="0" dirty="0">
                <a:effectLst/>
              </a:rPr>
            </a:br>
            <a:r>
              <a:rPr lang="it-IT" b="0" dirty="0">
                <a:effectLst/>
              </a:rPr>
              <a:t>-    Non fa </a:t>
            </a:r>
            <a:r>
              <a:rPr lang="it-IT" b="0" dirty="0" err="1">
                <a:effectLst/>
              </a:rPr>
              <a:t>autobuilding</a:t>
            </a:r>
            <a:r>
              <a:rPr lang="it-IT" b="0" dirty="0">
                <a:effectLst/>
              </a:rPr>
              <a:t> di codice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sz="1400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sz="1400" dirty="0"/>
              <a:t>Non offre servizi nativi di caching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sz="1400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sz="1400" dirty="0"/>
              <a:t>Non può essere considerato di default un PaaS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C07D223-ECAD-7174-458A-F5E1C86AB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B79475B-E402-38DF-BD21-47246D10C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529" y="1629297"/>
            <a:ext cx="4990254" cy="249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6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89"/>
    </mc:Choice>
    <mc:Fallback xmlns="">
      <p:transition spd="slow" advTm="13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-1841124"/>
            <a:ext cx="7447702" cy="105306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3D5EE6-53B5-78A7-B740-D0561483B43B}"/>
              </a:ext>
            </a:extLst>
          </p:cNvPr>
          <p:cNvSpPr txBox="1"/>
          <p:nvPr/>
        </p:nvSpPr>
        <p:spPr>
          <a:xfrm>
            <a:off x="2365797" y="118010"/>
            <a:ext cx="760152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000" b="1" dirty="0"/>
              <a:t>Preparazione Ambiente di Lavoro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it-IT" sz="14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C07D223-ECAD-7174-458A-F5E1C86AB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EE2B8DE-0E2A-0C5C-151B-22AF08B40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228" y="822699"/>
            <a:ext cx="6142739" cy="31699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5931FEE-4E2D-EAC6-0226-227740385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89" y="1234749"/>
            <a:ext cx="3175000" cy="3175000"/>
          </a:xfrm>
          <a:prstGeom prst="rect">
            <a:avLst/>
          </a:prstGeom>
        </p:spPr>
      </p:pic>
      <p:pic>
        <p:nvPicPr>
          <p:cNvPr id="10" name="Immagine 9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5D01359E-E768-12BC-EB98-A648FA58C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98" y="4206846"/>
            <a:ext cx="19621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8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89"/>
    </mc:Choice>
    <mc:Fallback xmlns="">
      <p:transition spd="slow" advTm="13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379</Words>
  <Application>Microsoft Office PowerPoint</Application>
  <PresentationFormat>Widescreen</PresentationFormat>
  <Paragraphs>60</Paragraphs>
  <Slides>8</Slides>
  <Notes>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1_Tema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Testi</dc:creator>
  <cp:lastModifiedBy>Giovanni Di Santo</cp:lastModifiedBy>
  <cp:revision>7</cp:revision>
  <dcterms:created xsi:type="dcterms:W3CDTF">2021-07-20T09:20:15Z</dcterms:created>
  <dcterms:modified xsi:type="dcterms:W3CDTF">2022-12-24T12:58:44Z</dcterms:modified>
</cp:coreProperties>
</file>